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258" r:id="rId4"/>
    <p:sldId id="270" r:id="rId5"/>
    <p:sldId id="271" r:id="rId6"/>
    <p:sldId id="272" r:id="rId7"/>
    <p:sldId id="273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8"/>
    <p:restoredTop sz="94618"/>
  </p:normalViewPr>
  <p:slideViewPr>
    <p:cSldViewPr snapToGrid="0">
      <p:cViewPr varScale="1">
        <p:scale>
          <a:sx n="111" d="100"/>
          <a:sy n="111" d="100"/>
        </p:scale>
        <p:origin x="50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4794-A70E-4A46-9E93-5DF113F4E87C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BE819-1184-4025-AF30-9D945D8D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59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BE819-1184-4025-AF30-9D945D8D6A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BE819-1184-4025-AF30-9D945D8D6A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3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BE819-1184-4025-AF30-9D945D8D6A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51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BE819-1184-4025-AF30-9D945D8D6A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BE819-1184-4025-AF30-9D945D8D6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BECE-C17C-7E16-8FA7-F95215ABB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65F69-3FB8-0958-815C-C441B7D09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F9BA9-1424-1F1E-3958-18773528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B295A-70B0-4F82-B353-FBF881715F57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4A77-AB8B-884C-08B6-E7551ABF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92B63-A009-9BE9-B09D-6DE427A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24E0-C4A0-D02D-AF28-85DEDD79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479AA-FCBC-2533-B431-7EB8C9C1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AC2F7-7A2A-EA88-DFB3-1F0826900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6779-08E7-4960-9C74-C6A61B71C5B7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0497-307F-48DE-D523-1D37D3EE3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D8565-14F7-4113-6B98-EF913471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AE489-5EA9-ACE8-BDAB-7D5C30768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8192C-0C37-B41F-5810-95FD49F8A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4BD7F-165F-F6A2-F37F-D022B79C8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B41DB-0A14-44AF-B0D1-2837BFFD4E3C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976B8-2F24-847E-352D-DBACC648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FCAAF-94A5-B734-AB75-02584A13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07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9A98-D4FD-5E19-02C8-DE3DBE35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B6061-BCA2-A014-F6F7-12A321807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01933-6E62-B252-664D-A3CBB6639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E26D8-0A0A-4745-AC49-EFB1051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94D14-6E89-4B73-60E6-C66260DF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15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DD8D-0266-95CE-71F6-9C2C60AF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4793-C38C-CCC8-7AA6-AD6E22F8B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BF34-4E29-2A49-018A-FEEC57DE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1E72F-F48B-BC91-2857-74C4479C5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829C5-5899-EAFA-F8CE-0F8AB8AF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02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3A23-93C4-871E-7439-D0E49CAE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6B338-0C78-FD40-5949-1315A7DDE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04E4-1047-3420-FCE8-11C5C607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CDAC7-3F76-5627-634C-54955422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5FAE-6503-C83F-76A7-773D929E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00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E8E7-B9AE-C052-F9E1-8521B7C1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569F6-299B-3814-7095-07289B0B7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75F5-DA5B-4EFF-B393-B59E2B851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DCF1B-4A81-F73E-463B-DC1F2452F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EAF1B-EC2D-00CB-CCAC-E4D0DE8F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B73F1-33F4-E641-9D58-304D85E7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2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FE17-05C5-6E0E-93BF-5BC45128A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A5073-D864-2E2C-3058-BEA288898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2DACD-1677-EC5C-B5DD-0FC81368B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8BAE4-53E1-969A-C252-EABBCF87F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5CAE07-3685-0321-9113-5B70D8E50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190CC-C02D-8337-6649-8C9BE435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AB010-8028-48B3-42DC-25C914BF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712D4-38E3-F761-DB9E-2E8EB7AA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22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A532-D6F4-E2D4-F0B0-BD74A3107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2768C-D6DA-023A-EE3D-8DCEBB52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5B76E-F5DC-CB70-5C92-04757EF1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1CB17-19DD-7502-E466-54504B56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0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2799C-B6ED-6F2B-4E7B-7415EB7A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8B77D-F32F-0088-ADF4-0670785E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BB3FE-4782-7A1C-C9A2-50C79A09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94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8B40-DB5D-8249-3FE7-439C1995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E1468-569E-56FE-3B91-BA60F4AD1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AFB26-9CCB-6B38-AA44-3538A3B2E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05C7A-B256-6C26-1B4C-F02A41112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C3791-BCAC-BDCD-9615-12C576FF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9E302-EB99-D8BB-B28F-08189B03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2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FF8E-73EE-8E3B-D749-1A17AD4D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700EC-FD04-D976-77B9-0627D5A4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AD5D1-FF62-3413-E194-AF8922E2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FA4C-74EB-4127-ACE3-0B5C2B3AD8C0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874D1-0CD3-C16B-03DD-9B22C31E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11DC2-F11A-9A2A-1738-62F73ED1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83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B61A-6D6A-B2F2-02B1-C4E7E267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4CBA3-5DA5-070F-F867-7B1C474A9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7CA6D-EE46-B769-26FD-03B863BA6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A7E75-7E40-66A8-2F16-ED162E3A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DA10B-921F-4C3F-D520-80C8544B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369BC-B3B7-0762-4E3D-F3808463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79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8B8E-6F64-82DD-FBD0-70058667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56257-9F9F-2D38-62AF-0FCF77465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B9951-1218-2623-7B93-5EB82861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84009-5105-85DD-A414-795250E4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9A2BD-F140-AF28-96E8-095DDBCD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81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00C90C-A4BC-1851-F806-87ACEA220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7B1D7-6417-D6CA-0333-9C0AA0B4E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68BFC-429B-7F4F-B38A-E928F9A1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152DA-A032-6066-52FF-B313509C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921F9-0995-4D1B-3EC7-91B77353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2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8136-2FFF-C0BB-BC3B-9145C7A4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4F97E-253C-78A0-72A3-55D83AB12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40790-CEE6-0270-6386-3FCEFBE2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FEC7D-B4E6-4205-850A-8385FEE676FF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31917-04E2-5767-5D96-16B0CB0E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AC45-A953-16FC-C352-6096C7C8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4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AFED-A971-2AB9-A1FA-3BB275B9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2DC7-1A82-6D7E-BAB5-C9A7DCF6D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FAC93-B8B9-7654-D61B-8604419BD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D56B5-14A1-F53F-5D52-4ACBDE31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AD2F-C839-4FD0-9B99-C311E687FB2E}" type="datetime1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7EF3F-BC03-D2FA-258B-4427A5F8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13503-46FF-179D-8D22-3A605CCD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6E9F-D70C-121D-02B4-EEF0D91D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9C413-16F6-A718-5F6B-3996F51B5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B1782-760B-63B1-3836-90A803602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C974E-F362-A750-C06D-1811B25B7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98212-B9EC-ED3A-2D66-65AC04F94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9F7A8-BFE2-072C-803E-7F2F088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2864-1141-460C-A12F-2BD56858F12A}" type="datetime1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BE411-3EA5-1938-1F95-EC601A85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87558-3DA7-C8F2-17D5-F0E6FB67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2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4755-A977-F1E4-6491-AD37E279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361D4-9B99-C68F-A13D-538F346E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1378-8C9F-4999-B4C8-E53EF3CB343D}" type="datetime1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81947-B8A6-D492-ED2A-219D0E21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2B67E-71D2-B424-42DE-22900CB6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4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21DE2-4AE1-C84D-CD21-AD4ECAAD6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8F175-B609-4CB2-BD80-99F0061D2ED9}" type="datetime1">
              <a:rPr lang="en-US" smtClean="0"/>
              <a:t>12/16/2023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E6622-CA9F-7014-2A2D-53A00912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97337-44D2-C8E1-3DD4-CC540AE6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2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919-3CF7-6465-5E9E-84042630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79B7-0D10-BEB7-592D-193D270AB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04CD5-0A27-08AE-C3FF-DD8BFAF2C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B1E83-2649-F295-68F8-33024FB4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4583-BC0D-4D74-9701-6FCC5B364E29}" type="datetime1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D772E-A069-DDEB-C8E8-06E9D0C7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291DA-C103-5AC6-D5BB-B8B25214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9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F16E-5777-3C43-FE88-5AD7BBBE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92AD7-08FF-D777-3299-25BA3BA2F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05893-E1A6-AE9B-4E4F-30A81C4AE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8DDBD-EB77-7408-3E43-7F132D63D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8FD4-0F9C-4E52-B1E5-C1ED48EC4771}" type="datetime1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4A23D-B0E3-4946-DC7F-78DF204A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B0C8F-F507-51A0-0B1B-6548CD1C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4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96A3A-4BD6-B417-B2A0-CF5032FE7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74995-BFF1-65CA-2F93-3D9B093A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2E7BB-30D3-5A0C-6847-48231B54C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5C58F-E8BD-458A-BDC5-AC3DF7BD6279}" type="datetime1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D3FFC-5C3C-CAE9-2EAE-19C4B8A66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3F268-6952-61F6-C7C9-449F382A0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E72F5-BF3A-614D-B43E-B122BC38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F7D09-CDFB-3EC4-693F-4E81DF19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2D4B5-1159-17B4-C7A8-E73D1A3B7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8B073-FD97-D09C-8F45-BE9521415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05FC1-8DA8-4C03-8D75-C3BF74B003E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B698F-5149-0431-901E-29C9E1A0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0AF8F-2C11-5E9A-9149-6D0CC0CB3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47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84C7A-1C79-4C65-8A95-AE1B841C9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AF997-8C46-31A6-AC6A-BF24772BB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496" y="742519"/>
            <a:ext cx="9419008" cy="100051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ECS 271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A69E7-155C-F1DC-99D3-9E2E27059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490" y="4146335"/>
            <a:ext cx="5261810" cy="1655762"/>
          </a:xfrm>
        </p:spPr>
        <p:txBody>
          <a:bodyPr>
            <a:normAutofit lnSpcReduction="10000"/>
          </a:bodyPr>
          <a:lstStyle/>
          <a:p>
            <a:r>
              <a:rPr lang="en-US" u="sng" dirty="0">
                <a:solidFill>
                  <a:srgbClr val="FF0000"/>
                </a:solidFill>
                <a:latin typeface="Arial Black" panose="020B0A04020102020204" pitchFamily="34" charset="0"/>
              </a:rPr>
              <a:t>Group members</a:t>
            </a:r>
          </a:p>
          <a:p>
            <a:endParaRPr lang="en-US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Sudheesh Kumar Ethirajan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Kun-Lin Wu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65F2F-0E8B-2281-F849-4D6879694A73}"/>
              </a:ext>
            </a:extLst>
          </p:cNvPr>
          <p:cNvSpPr txBox="1"/>
          <p:nvPr/>
        </p:nvSpPr>
        <p:spPr>
          <a:xfrm>
            <a:off x="1386496" y="2299254"/>
            <a:ext cx="95358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rial Black" panose="020B0A04020102020204" pitchFamily="34" charset="0"/>
              </a:rPr>
              <a:t>DEVELOP GRAPH CONVOLUTIONAL NETWORKS TO SCREEN ADSORBATES IN METAL-ORGANIC FRAMEWORKS BASED ON PORE LIMITING DIAMETERS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AD10B-3B84-AC04-54D9-C29D5626D77A}"/>
              </a:ext>
            </a:extLst>
          </p:cNvPr>
          <p:cNvGrpSpPr/>
          <p:nvPr/>
        </p:nvGrpSpPr>
        <p:grpSpPr>
          <a:xfrm>
            <a:off x="7074569" y="4186428"/>
            <a:ext cx="3730935" cy="1588730"/>
            <a:chOff x="7074569" y="4186428"/>
            <a:chExt cx="3203837" cy="1313877"/>
          </a:xfrm>
        </p:grpSpPr>
        <p:pic>
          <p:nvPicPr>
            <p:cNvPr id="4098" name="Picture 2" descr="Profile photo of Kun-Lin Wu">
              <a:extLst>
                <a:ext uri="{FF2B5EF4-FFF2-40B4-BE49-F238E27FC236}">
                  <a16:creationId xmlns:a16="http://schemas.microsoft.com/office/drawing/2014/main" id="{525A3197-9D04-E857-D630-B348C2773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7" t="7129" r="11478"/>
            <a:stretch/>
          </p:blipFill>
          <p:spPr bwMode="auto">
            <a:xfrm>
              <a:off x="9102825" y="4186428"/>
              <a:ext cx="1175581" cy="13138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erson standing in the snow&#10;&#10;Description automatically generated">
              <a:extLst>
                <a:ext uri="{FF2B5EF4-FFF2-40B4-BE49-F238E27FC236}">
                  <a16:creationId xmlns:a16="http://schemas.microsoft.com/office/drawing/2014/main" id="{FB455B0B-7591-9675-0CF8-3A8BC58DD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72" t="16473" r="21641" b="23952"/>
            <a:stretch/>
          </p:blipFill>
          <p:spPr>
            <a:xfrm>
              <a:off x="7074569" y="4186428"/>
              <a:ext cx="1228561" cy="13138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668C4E-1870-43F6-790E-63C41BF3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4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3,000-strong MOF menagerie fuels search for hydrogen storage solution |  Research | Chemistry World">
            <a:extLst>
              <a:ext uri="{FF2B5EF4-FFF2-40B4-BE49-F238E27FC236}">
                <a16:creationId xmlns:a16="http://schemas.microsoft.com/office/drawing/2014/main" id="{6D3C4991-4472-99A5-E87D-27513B928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2383"/>
          <a:stretch/>
        </p:blipFill>
        <p:spPr bwMode="auto">
          <a:xfrm>
            <a:off x="8533670" y="677207"/>
            <a:ext cx="3031589" cy="285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85E4E6-8D57-92A8-90A6-738FA177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16" y="115053"/>
            <a:ext cx="11904168" cy="5621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Background </a:t>
            </a:r>
            <a:r>
              <a:rPr lang="en-US" sz="3600" b="1" dirty="0">
                <a:latin typeface="Aptos Black" panose="020F0502020204030204" pitchFamily="34" charset="0"/>
              </a:rPr>
              <a:t>(</a:t>
            </a:r>
            <a:r>
              <a:rPr lang="en-US" sz="3600" b="0" i="0" u="none" strike="noStrike" dirty="0">
                <a:effectLst/>
                <a:latin typeface="Aptos Black" panose="020F0502020204030204" pitchFamily="34" charset="0"/>
              </a:rPr>
              <a:t>Metal-Organic Frameworks - MOFs) </a:t>
            </a:r>
            <a:endParaRPr lang="en-US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9158D-8508-B011-5D35-09EED483C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4" y="1016961"/>
            <a:ext cx="7906929" cy="3176200"/>
          </a:xfrm>
        </p:spPr>
        <p:txBody>
          <a:bodyPr>
            <a:normAutofit/>
          </a:bodyPr>
          <a:lstStyle/>
          <a:p>
            <a:pPr marL="457200" lvl="1" indent="-457200"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Nano-porous materials consisting of metal nodes &amp; organic ligands.</a:t>
            </a:r>
          </a:p>
          <a:p>
            <a:pPr marL="457200" lvl="1" indent="-457200">
              <a:buFont typeface="Wingdings" panose="05000000000000000000" pitchFamily="2" charset="2"/>
              <a:buChar char="q"/>
            </a:pP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L="457200" lvl="1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</a:rPr>
              <a:t>Applications: 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gas adsorption and separation, heterogeneous catalysis, sensing, luminescence, etc.</a:t>
            </a:r>
          </a:p>
          <a:p>
            <a:pPr marL="457200" lvl="1" indent="-45720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  General design criteria: Pore Limiting Diameter (PLD). </a:t>
            </a:r>
            <a:r>
              <a:rPr lang="en-US" sz="2000" dirty="0">
                <a:latin typeface="Arial" panose="020B0604020202020204" pitchFamily="34" charset="0"/>
              </a:rPr>
              <a:t>Typically, computed with 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ZEO++ or Pore-Blazer</a:t>
            </a:r>
            <a:r>
              <a:rPr lang="en-US" sz="2000" dirty="0">
                <a:latin typeface="Arial" panose="020B0604020202020204" pitchFamily="34" charset="0"/>
              </a:rPr>
              <a:t> soft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ware.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C94AE043-A4A5-DA42-F1DB-2D490C81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718" y="3530840"/>
            <a:ext cx="5030346" cy="2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F9400-3FE7-AA6A-F5C7-B938375992DE}"/>
              </a:ext>
            </a:extLst>
          </p:cNvPr>
          <p:cNvSpPr txBox="1"/>
          <p:nvPr/>
        </p:nvSpPr>
        <p:spPr>
          <a:xfrm>
            <a:off x="75164" y="3979316"/>
            <a:ext cx="63485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Challenge: computing the PLD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for MOFs across its chemical design space is too expensive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  Proposed solution: MOFGalaxyNet: a social network analysis for predicting guest accessibility in metal–organic frameworks utilizing graph convolutional networks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BE5DD-BC5C-7A16-B7B9-701E7786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0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. 2">
            <a:extLst>
              <a:ext uri="{FF2B5EF4-FFF2-40B4-BE49-F238E27FC236}">
                <a16:creationId xmlns:a16="http://schemas.microsoft.com/office/drawing/2014/main" id="{021B873C-6AF1-49C7-BC3E-D1CC5A05C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79" y="818159"/>
            <a:ext cx="10939882" cy="572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8534F0-912E-3EB6-DECA-383494EA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824" y="108178"/>
            <a:ext cx="4964349" cy="5621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Project Workflow</a:t>
            </a:r>
          </a:p>
        </p:txBody>
      </p:sp>
      <p:pic>
        <p:nvPicPr>
          <p:cNvPr id="6" name="Picture 5" descr="A black and white image of a cluster of dots&#10;&#10;Description automatically generated">
            <a:extLst>
              <a:ext uri="{FF2B5EF4-FFF2-40B4-BE49-F238E27FC236}">
                <a16:creationId xmlns:a16="http://schemas.microsoft.com/office/drawing/2014/main" id="{0CA1BD2E-F887-5BAC-9959-97DECA4CF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12" y="0"/>
            <a:ext cx="6804879" cy="664164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0AA2B-6B64-F384-18B4-F04EFD60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F9D604-18AF-B0DB-774F-E40DBC13A9BE}"/>
              </a:ext>
            </a:extLst>
          </p:cNvPr>
          <p:cNvSpPr txBox="1">
            <a:spLocks/>
          </p:cNvSpPr>
          <p:nvPr/>
        </p:nvSpPr>
        <p:spPr>
          <a:xfrm>
            <a:off x="582098" y="2397615"/>
            <a:ext cx="1810467" cy="562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MOF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313753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 Comprehensive Case-Study of GraphSage with Hands-on-Experience using  PyTorchGeometric Library and Open-Graph-Benchmark's Amazon Product  Recommendation Dataset | by Sachin Sharma | Towards Data Science">
            <a:extLst>
              <a:ext uri="{FF2B5EF4-FFF2-40B4-BE49-F238E27FC236}">
                <a16:creationId xmlns:a16="http://schemas.microsoft.com/office/drawing/2014/main" id="{12304384-4DB7-A69D-282B-5688C8E18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" t="11172" r="44581" b="81639"/>
          <a:stretch/>
        </p:blipFill>
        <p:spPr bwMode="auto">
          <a:xfrm>
            <a:off x="7975377" y="927882"/>
            <a:ext cx="4052046" cy="27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gure 4 — The different supervised tasks for graph data, illustration by Lina Faik">
            <a:extLst>
              <a:ext uri="{FF2B5EF4-FFF2-40B4-BE49-F238E27FC236}">
                <a16:creationId xmlns:a16="http://schemas.microsoft.com/office/drawing/2014/main" id="{25BD6F28-8769-2C84-C981-BF1BE5F7A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"/>
          <a:stretch/>
        </p:blipFill>
        <p:spPr bwMode="auto">
          <a:xfrm>
            <a:off x="0" y="670333"/>
            <a:ext cx="7429317" cy="607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8534F0-912E-3EB6-DECA-383494EA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06" y="108178"/>
            <a:ext cx="10422785" cy="5621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Graph Convolutional Network (GCN) </a:t>
            </a:r>
          </a:p>
        </p:txBody>
      </p:sp>
      <p:pic>
        <p:nvPicPr>
          <p:cNvPr id="2" name="Picture 6" descr="A Comprehensive Case-Study of GraphSage with Hands-on-Experience using  PyTorchGeometric Library and Open-Graph-Benchmark's Amazon Product  Recommendation Dataset | by Sachin Sharma | Towards Data Science">
            <a:extLst>
              <a:ext uri="{FF2B5EF4-FFF2-40B4-BE49-F238E27FC236}">
                <a16:creationId xmlns:a16="http://schemas.microsoft.com/office/drawing/2014/main" id="{7BA1CC9B-3EB2-1970-EA48-93D3F56D5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8" t="18147" r="2466" b="4603"/>
          <a:stretch/>
        </p:blipFill>
        <p:spPr bwMode="auto">
          <a:xfrm>
            <a:off x="8443356" y="3094177"/>
            <a:ext cx="3692372" cy="36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 Comprehensive Case-Study of GraphSage with Hands-on-Experience using  PyTorchGeometric Library and Open-Graph-Benchmark's Amazon Product  Recommendation Dataset | by Sachin Sharma | Towards Data Science">
            <a:extLst>
              <a:ext uri="{FF2B5EF4-FFF2-40B4-BE49-F238E27FC236}">
                <a16:creationId xmlns:a16="http://schemas.microsoft.com/office/drawing/2014/main" id="{4B00ADB7-8D16-C1CC-4294-8B08BCFC0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27813" r="56789" b="4603"/>
          <a:stretch/>
        </p:blipFill>
        <p:spPr bwMode="auto">
          <a:xfrm>
            <a:off x="6500062" y="1331740"/>
            <a:ext cx="2475680" cy="27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938E7-AAC9-CDE0-EEFB-51038F15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20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534F0-912E-3EB6-DECA-383494EA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729" y="0"/>
            <a:ext cx="9132542" cy="5621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Optuna: Hyperparameter Tuning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F074A76-22E1-DCAE-F83E-C9B297F9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0" y="989350"/>
            <a:ext cx="7677053" cy="51270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5A172A-4952-6DF8-21A7-4A516FDE7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993" y="2901686"/>
            <a:ext cx="4360867" cy="1302407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C3D76BF-499C-9720-435F-BCB098D2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7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534F0-912E-3EB6-DECA-383494EA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78" y="75628"/>
            <a:ext cx="5709844" cy="5621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Confusion Matrices</a:t>
            </a:r>
          </a:p>
        </p:txBody>
      </p:sp>
      <p:pic>
        <p:nvPicPr>
          <p:cNvPr id="3" name="Picture 2" descr="A screenshot of a grid&#10;&#10;Description automatically generated">
            <a:extLst>
              <a:ext uri="{FF2B5EF4-FFF2-40B4-BE49-F238E27FC236}">
                <a16:creationId xmlns:a16="http://schemas.microsoft.com/office/drawing/2014/main" id="{7F57552B-FEF0-0D0C-969C-88809459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3" y="1535266"/>
            <a:ext cx="11926334" cy="37874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6FFA3-B3B1-295F-51AB-820FB672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23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534F0-912E-3EB6-DECA-383494EA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010" y="123755"/>
            <a:ext cx="8373979" cy="5621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Node Embeddings with t-SNE</a:t>
            </a:r>
          </a:p>
        </p:txBody>
      </p:sp>
      <p:pic>
        <p:nvPicPr>
          <p:cNvPr id="5" name="Picture 4" descr="A group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FE5B7C09-5CDB-772F-04DB-42D398CA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69" y="782161"/>
            <a:ext cx="11867731" cy="58999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D3221-819B-C69A-DAAD-811ACB27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E72F5-BF3A-614D-B43E-B122BC3811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19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152</Words>
  <Application>Microsoft Office PowerPoint</Application>
  <PresentationFormat>Widescreen</PresentationFormat>
  <Paragraphs>33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 Black</vt:lpstr>
      <vt:lpstr>Arial</vt:lpstr>
      <vt:lpstr>Arial Black</vt:lpstr>
      <vt:lpstr>Calibri</vt:lpstr>
      <vt:lpstr>Calibri Light</vt:lpstr>
      <vt:lpstr>Wingdings</vt:lpstr>
      <vt:lpstr>Office Theme</vt:lpstr>
      <vt:lpstr>Custom Design</vt:lpstr>
      <vt:lpstr>ECS 271 Final Project</vt:lpstr>
      <vt:lpstr>Background (Metal-Organic Frameworks - MOFs) </vt:lpstr>
      <vt:lpstr>Project Workflow</vt:lpstr>
      <vt:lpstr>Graph Convolutional Network (GCN) </vt:lpstr>
      <vt:lpstr>Optuna: Hyperparameter Tuning</vt:lpstr>
      <vt:lpstr>Confusion Matrices</vt:lpstr>
      <vt:lpstr>Node Embeddings with t-SNE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Kun-Lin Wu</dc:creator>
  <cp:lastModifiedBy>Sudheesh Kumar Ethirajan</cp:lastModifiedBy>
  <cp:revision>6</cp:revision>
  <dcterms:created xsi:type="dcterms:W3CDTF">2023-12-13T21:33:22Z</dcterms:created>
  <dcterms:modified xsi:type="dcterms:W3CDTF">2023-12-16T17:03:14Z</dcterms:modified>
</cp:coreProperties>
</file>